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1"/>
  </p:notesMasterIdLst>
  <p:sldIdLst>
    <p:sldId id="331" r:id="rId2"/>
    <p:sldId id="356" r:id="rId3"/>
    <p:sldId id="357" r:id="rId4"/>
    <p:sldId id="380" r:id="rId5"/>
    <p:sldId id="358" r:id="rId6"/>
    <p:sldId id="381" r:id="rId7"/>
    <p:sldId id="382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414" r:id="rId17"/>
    <p:sldId id="391" r:id="rId18"/>
    <p:sldId id="393" r:id="rId19"/>
    <p:sldId id="392" r:id="rId20"/>
    <p:sldId id="394" r:id="rId21"/>
    <p:sldId id="415" r:id="rId22"/>
    <p:sldId id="395" r:id="rId23"/>
    <p:sldId id="419" r:id="rId24"/>
    <p:sldId id="416" r:id="rId25"/>
    <p:sldId id="418" r:id="rId26"/>
    <p:sldId id="398" r:id="rId27"/>
    <p:sldId id="399" r:id="rId28"/>
    <p:sldId id="402" r:id="rId29"/>
    <p:sldId id="417" r:id="rId30"/>
  </p:sldIdLst>
  <p:sldSz cx="12192000" cy="6858000"/>
  <p:notesSz cx="6669088" cy="9872663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EC3542-0050-854B-AF88-AD9512AFA5BD}" v="204" dt="2022-01-13T09:22:30.6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34"/>
    <p:restoredTop sz="95221" autoAdjust="0"/>
  </p:normalViewPr>
  <p:slideViewPr>
    <p:cSldViewPr>
      <p:cViewPr varScale="1">
        <p:scale>
          <a:sx n="127" d="100"/>
          <a:sy n="127" d="100"/>
        </p:scale>
        <p:origin x="208" y="8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938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7607" y="0"/>
            <a:ext cx="2889938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863" y="739775"/>
            <a:ext cx="6583362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909" y="4689515"/>
            <a:ext cx="5335270" cy="4442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/>
              <a:t>Click to edit Master text styles</a:t>
            </a:r>
          </a:p>
          <a:p>
            <a:pPr lvl="1"/>
            <a:r>
              <a:rPr lang="nl-NL" noProof="0"/>
              <a:t>Second level</a:t>
            </a:r>
          </a:p>
          <a:p>
            <a:pPr lvl="2"/>
            <a:r>
              <a:rPr lang="nl-NL" noProof="0"/>
              <a:t>Third level</a:t>
            </a:r>
          </a:p>
          <a:p>
            <a:pPr lvl="3"/>
            <a:r>
              <a:rPr lang="nl-NL" noProof="0"/>
              <a:t>Fourth level</a:t>
            </a:r>
          </a:p>
          <a:p>
            <a:pPr lvl="4"/>
            <a:r>
              <a:rPr lang="nl-NL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7316"/>
            <a:ext cx="2889938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7607" y="9377316"/>
            <a:ext cx="2889938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ADFCB49-DD71-4BDF-94EA-8DF566B42F97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64552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734F5-513D-49CA-B880-0A9DD3E1651B}" type="slidenum">
              <a:rPr lang="nl-NL" altLang="nl-NL" smtClean="0"/>
              <a:pPr/>
              <a:t>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779409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DFCB49-DD71-4BDF-94EA-8DF566B42F97}" type="slidenum">
              <a:rPr lang="nl-NL" smtClean="0"/>
              <a:pPr>
                <a:defRPr/>
              </a:pPr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1745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DFCB49-DD71-4BDF-94EA-8DF566B42F97}" type="slidenum">
              <a:rPr lang="nl-NL" smtClean="0"/>
              <a:pPr>
                <a:defRPr/>
              </a:pPr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116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DFCB49-DD71-4BDF-94EA-8DF566B42F97}" type="slidenum">
              <a:rPr lang="nl-NL" smtClean="0"/>
              <a:pPr>
                <a:defRPr/>
              </a:pPr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5930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DFCB49-DD71-4BDF-94EA-8DF566B42F97}" type="slidenum">
              <a:rPr lang="nl-NL" smtClean="0"/>
              <a:pPr>
                <a:defRPr/>
              </a:pPr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9251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DFCB49-DD71-4BDF-94EA-8DF566B42F97}" type="slidenum">
              <a:rPr lang="nl-NL" smtClean="0"/>
              <a:pPr>
                <a:defRPr/>
              </a:pPr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6004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DFCB49-DD71-4BDF-94EA-8DF566B42F97}" type="slidenum">
              <a:rPr lang="nl-NL" smtClean="0"/>
              <a:pPr>
                <a:defRPr/>
              </a:pPr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4302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5724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1158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76785" y="333375"/>
            <a:ext cx="2880783" cy="5792788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4434" y="333375"/>
            <a:ext cx="8439151" cy="5792788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4041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9769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8890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9906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717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34" y="333375"/>
            <a:ext cx="11042153" cy="935038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780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128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4322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Sleep de afbeelding naar de tijdelijke aanduiding of klik op het pictogram als u een afbeelding wilt toevoegen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61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4434" y="333376"/>
            <a:ext cx="11523133" cy="7921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Arial" charset="0"/>
              </a:defRPr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334434" y="1125538"/>
            <a:ext cx="1152313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nl-NL"/>
          </a:p>
        </p:txBody>
      </p:sp>
      <p:pic>
        <p:nvPicPr>
          <p:cNvPr id="1032" name="Picture 8" descr="img_hh_logo_n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4" y="6173788"/>
            <a:ext cx="26797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320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zqVu8OWed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earth.callutheran.edu/Academic_Programs/Departments/BioDev/omm/jmolxx/atp_synthase/f0_anim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www.youtube.com/watch?v=kXpzp4RDGJI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www.youtube.com/watch?v=00jbG_cfGuQ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nl-NL" altLang="nl-NL" dirty="0"/>
              <a:t>Biochemie 2</a:t>
            </a:r>
            <a:endParaRPr lang="nl-NL" altLang="nl-NL" dirty="0">
              <a:solidFill>
                <a:schemeClr val="tx2"/>
              </a:solidFill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altLang="nl-NL" dirty="0">
                <a:solidFill>
                  <a:schemeClr val="tx2"/>
                </a:solidFill>
              </a:rPr>
              <a:t>Sanne Nabuurs</a:t>
            </a:r>
          </a:p>
          <a:p>
            <a:r>
              <a:rPr lang="nl-NL" altLang="nl-NL" sz="2000" dirty="0" err="1">
                <a:solidFill>
                  <a:schemeClr val="tx2"/>
                </a:solidFill>
              </a:rPr>
              <a:t>s.m.nabuurs@pl.hanze.nl</a:t>
            </a:r>
            <a:endParaRPr lang="nl-NL" altLang="nl-NL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7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ATP </a:t>
            </a:r>
            <a:r>
              <a:rPr lang="nl-NL" dirty="0" err="1"/>
              <a:t>synthase</a:t>
            </a:r>
            <a:r>
              <a:rPr lang="nl-NL" dirty="0"/>
              <a:t> is een </a:t>
            </a:r>
            <a:r>
              <a:rPr lang="nl-NL" dirty="0">
                <a:hlinkClick r:id="rId3"/>
              </a:rPr>
              <a:t>motor </a:t>
            </a:r>
            <a:r>
              <a:rPr lang="nl-NL" dirty="0"/>
              <a:t>(1:48)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Tijdelijke aanduiding voor inhoud 4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575502"/>
            <a:ext cx="7139136" cy="4472976"/>
          </a:xfrm>
        </p:spPr>
      </p:pic>
    </p:spTree>
    <p:extLst>
      <p:ext uri="{BB962C8B-B14F-4D97-AF65-F5344CB8AC3E}">
        <p14:creationId xmlns:p14="http://schemas.microsoft.com/office/powerpoint/2010/main" val="859692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Motor in detail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>
                <a:latin typeface="Symbol" charset="2"/>
                <a:ea typeface="Symbol" charset="2"/>
                <a:cs typeface="Symbol" charset="2"/>
              </a:rPr>
              <a:t>g</a:t>
            </a:r>
            <a:r>
              <a:rPr lang="nl-NL" dirty="0"/>
              <a:t> in het midden draait</a:t>
            </a:r>
          </a:p>
          <a:p>
            <a:r>
              <a:rPr lang="nl-NL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nl-NL" dirty="0"/>
              <a:t> in 3 verschillende vormen:</a:t>
            </a:r>
          </a:p>
          <a:p>
            <a:pPr lvl="1"/>
            <a:r>
              <a:rPr lang="nl-NL" dirty="0"/>
              <a:t>L (</a:t>
            </a:r>
            <a:r>
              <a:rPr lang="nl-NL" dirty="0" err="1"/>
              <a:t>loose</a:t>
            </a:r>
            <a:r>
              <a:rPr lang="nl-NL" dirty="0"/>
              <a:t>) vangen van ADP en P</a:t>
            </a:r>
            <a:r>
              <a:rPr lang="nl-NL" baseline="-25000" dirty="0"/>
              <a:t>i</a:t>
            </a:r>
          </a:p>
          <a:p>
            <a:pPr lvl="1"/>
            <a:r>
              <a:rPr lang="nl-NL" dirty="0"/>
              <a:t>T (</a:t>
            </a:r>
            <a:r>
              <a:rPr lang="nl-NL" dirty="0" err="1"/>
              <a:t>tight</a:t>
            </a:r>
            <a:r>
              <a:rPr lang="nl-NL" dirty="0"/>
              <a:t>) bindt beter ATP, reactie gebeurt hier</a:t>
            </a:r>
          </a:p>
          <a:p>
            <a:pPr lvl="1"/>
            <a:r>
              <a:rPr lang="nl-NL" dirty="0"/>
              <a:t>O (open) </a:t>
            </a:r>
            <a:r>
              <a:rPr lang="nl-NL" dirty="0" err="1"/>
              <a:t>lostaten</a:t>
            </a:r>
            <a:r>
              <a:rPr lang="nl-NL" dirty="0"/>
              <a:t> ATP en binden ADP en P</a:t>
            </a:r>
            <a:r>
              <a:rPr lang="nl-NL" baseline="-25000" dirty="0"/>
              <a:t>i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79" y="1600201"/>
            <a:ext cx="3721442" cy="4525963"/>
          </a:xfrm>
        </p:spPr>
      </p:pic>
    </p:spTree>
    <p:extLst>
      <p:ext uri="{BB962C8B-B14F-4D97-AF65-F5344CB8AC3E}">
        <p14:creationId xmlns:p14="http://schemas.microsoft.com/office/powerpoint/2010/main" val="158259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ATP synthese cyclus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340768"/>
            <a:ext cx="7848872" cy="4933576"/>
          </a:xfrm>
        </p:spPr>
      </p:pic>
      <p:pic>
        <p:nvPicPr>
          <p:cNvPr id="6" name="Tijdelijke aanduiding voor inhoud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1" y="3861048"/>
            <a:ext cx="4794251" cy="1681752"/>
          </a:xfrm>
        </p:spPr>
      </p:pic>
    </p:spTree>
    <p:extLst>
      <p:ext uri="{BB962C8B-B14F-4D97-AF65-F5344CB8AC3E}">
        <p14:creationId xmlns:p14="http://schemas.microsoft.com/office/powerpoint/2010/main" val="1095082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Aandrijven van de </a:t>
            </a:r>
            <a:r>
              <a:rPr lang="nl-NL" dirty="0">
                <a:hlinkClick r:id="rId2"/>
              </a:rPr>
              <a:t>motor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/>
              <a:t>Protonen gaan door a</a:t>
            </a:r>
          </a:p>
          <a:p>
            <a:r>
              <a:rPr lang="nl-NL" dirty="0"/>
              <a:t>Binden aan c</a:t>
            </a:r>
          </a:p>
          <a:p>
            <a:r>
              <a:rPr lang="nl-NL" dirty="0"/>
              <a:t>c draait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5"/>
          <a:stretch/>
        </p:blipFill>
        <p:spPr>
          <a:xfrm>
            <a:off x="7320137" y="1332825"/>
            <a:ext cx="2592983" cy="2530357"/>
          </a:xfrm>
        </p:spPr>
      </p:pic>
      <p:sp>
        <p:nvSpPr>
          <p:cNvPr id="6" name="Ovaal 5"/>
          <p:cNvSpPr/>
          <p:nvPr/>
        </p:nvSpPr>
        <p:spPr>
          <a:xfrm>
            <a:off x="7752184" y="1332824"/>
            <a:ext cx="1296144" cy="12320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89" y="4070467"/>
            <a:ext cx="3375411" cy="244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30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Aandrijven van de motor 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268759"/>
            <a:ext cx="6747415" cy="5357193"/>
          </a:xfrm>
        </p:spPr>
      </p:pic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949197" y="1484784"/>
            <a:ext cx="3908370" cy="5141169"/>
          </a:xfrm>
        </p:spPr>
        <p:txBody>
          <a:bodyPr/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nl-NL" sz="2400" dirty="0"/>
              <a:t>H</a:t>
            </a:r>
            <a:r>
              <a:rPr lang="nl-NL" sz="2400" baseline="30000" dirty="0"/>
              <a:t>+</a:t>
            </a:r>
            <a:r>
              <a:rPr lang="nl-NL" sz="2400" dirty="0"/>
              <a:t> komt in a (boven)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nl-NL" sz="2400" dirty="0"/>
              <a:t>Neutraliseert </a:t>
            </a:r>
            <a:r>
              <a:rPr lang="nl-NL" sz="2400" dirty="0" err="1"/>
              <a:t>glu</a:t>
            </a:r>
            <a:r>
              <a:rPr lang="nl-NL" sz="2400" dirty="0"/>
              <a:t> van c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nl-NL" sz="2400" dirty="0"/>
              <a:t>c draait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nl-NL" sz="2400" dirty="0"/>
              <a:t>H</a:t>
            </a:r>
            <a:r>
              <a:rPr lang="nl-NL" sz="2400" baseline="30000" dirty="0"/>
              <a:t>+</a:t>
            </a:r>
            <a:r>
              <a:rPr lang="nl-NL" sz="2400" dirty="0"/>
              <a:t> bindt weer a (onder)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nl-NL" sz="2400" dirty="0"/>
              <a:t>H</a:t>
            </a:r>
            <a:r>
              <a:rPr lang="nl-NL" sz="2400" baseline="30000" dirty="0"/>
              <a:t>+</a:t>
            </a:r>
            <a:r>
              <a:rPr lang="nl-NL" sz="2400" dirty="0"/>
              <a:t> diffundeert naar matrix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nl-NL" sz="2400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nl-NL" sz="2400" dirty="0"/>
              <a:t>100 draaiingen per seconde!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2056707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Aandrijven van de motor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34434" y="1605032"/>
            <a:ext cx="7718648" cy="4525963"/>
          </a:xfrm>
        </p:spPr>
        <p:txBody>
          <a:bodyPr/>
          <a:lstStyle/>
          <a:p>
            <a:r>
              <a:rPr lang="nl-NL" dirty="0"/>
              <a:t>c laat </a:t>
            </a:r>
            <a:r>
              <a:rPr lang="nl-NL" dirty="0">
                <a:latin typeface="Symbol" charset="2"/>
                <a:ea typeface="Symbol" charset="2"/>
                <a:cs typeface="Symbol" charset="2"/>
              </a:rPr>
              <a:t>g</a:t>
            </a:r>
            <a:r>
              <a:rPr lang="nl-NL" dirty="0"/>
              <a:t> draaien en zo vindt de reactie plaats</a:t>
            </a:r>
          </a:p>
          <a:p>
            <a:endParaRPr lang="nl-NL" dirty="0"/>
          </a:p>
          <a:p>
            <a:r>
              <a:rPr lang="nl-NL" dirty="0"/>
              <a:t>Met 8 c units zijn er 8/3 = 2,7 protonen nodig voor 1 ATP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>
                <a:hlinkClick r:id="rId2"/>
              </a:rPr>
              <a:t>film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1605032"/>
            <a:ext cx="3007270" cy="4525963"/>
          </a:xfrm>
        </p:spPr>
      </p:pic>
    </p:spTree>
    <p:extLst>
      <p:ext uri="{BB962C8B-B14F-4D97-AF65-F5344CB8AC3E}">
        <p14:creationId xmlns:p14="http://schemas.microsoft.com/office/powerpoint/2010/main" val="270465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Organisatie in mitochondriën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927" y="1484784"/>
            <a:ext cx="5760640" cy="5097408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3"/>
          <a:srcRect b="44587"/>
          <a:stretch/>
        </p:blipFill>
        <p:spPr>
          <a:xfrm>
            <a:off x="551384" y="1628800"/>
            <a:ext cx="5329430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8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Overzicht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1484785"/>
            <a:ext cx="7056784" cy="4476017"/>
          </a:xfrm>
        </p:spPr>
      </p:pic>
    </p:spTree>
    <p:extLst>
      <p:ext uri="{BB962C8B-B14F-4D97-AF65-F5344CB8AC3E}">
        <p14:creationId xmlns:p14="http://schemas.microsoft.com/office/powerpoint/2010/main" val="698504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dirty="0"/>
              <a:t>Transport van en naar mitochondriën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34434" y="1412776"/>
            <a:ext cx="11306182" cy="4525963"/>
          </a:xfrm>
        </p:spPr>
        <p:txBody>
          <a:bodyPr/>
          <a:lstStyle/>
          <a:p>
            <a:r>
              <a:rPr lang="nl-NL" dirty="0"/>
              <a:t>Citroenzuurcyclus en oxidatieve fosforylering hebben moleculen nodig en maken moleculen</a:t>
            </a:r>
          </a:p>
          <a:p>
            <a:r>
              <a:rPr lang="nl-NL" dirty="0"/>
              <a:t>Deze moeten over het </a:t>
            </a:r>
            <a:r>
              <a:rPr lang="nl-NL" dirty="0" err="1"/>
              <a:t>binnenmembraan</a:t>
            </a:r>
            <a:r>
              <a:rPr lang="nl-NL" dirty="0"/>
              <a:t> getransporteerd worden</a:t>
            </a:r>
          </a:p>
          <a:p>
            <a:pPr lvl="1"/>
            <a:r>
              <a:rPr lang="nl-NL" dirty="0"/>
              <a:t>NADH</a:t>
            </a:r>
          </a:p>
          <a:p>
            <a:pPr lvl="1"/>
            <a:r>
              <a:rPr lang="nl-NL" dirty="0"/>
              <a:t>ATP/ADP</a:t>
            </a:r>
          </a:p>
          <a:p>
            <a:pPr lvl="1"/>
            <a:r>
              <a:rPr lang="nl-NL" dirty="0" err="1"/>
              <a:t>Malaat</a:t>
            </a:r>
            <a:endParaRPr lang="nl-NL" dirty="0"/>
          </a:p>
          <a:p>
            <a:pPr lvl="1"/>
            <a:r>
              <a:rPr lang="nl-NL" dirty="0" err="1"/>
              <a:t>Pyruvaat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6326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dirty="0"/>
              <a:t>NADH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34433" y="1412776"/>
            <a:ext cx="11523133" cy="4525963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 sz="2400" dirty="0"/>
              <a:t>Glycolyse (cytoplasma) en citroenzuurcyclus (matrix) produceren beide NADH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nl-NL" sz="24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 sz="2400" dirty="0"/>
              <a:t>NADH kan niet over </a:t>
            </a:r>
            <a:r>
              <a:rPr lang="nl-NL" sz="2400" dirty="0" err="1"/>
              <a:t>binnenmembraan</a:t>
            </a:r>
            <a:endParaRPr lang="nl-NL" sz="24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nl-NL" sz="24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 sz="2400" dirty="0"/>
              <a:t>Oplossing: niet NADH maar e</a:t>
            </a:r>
            <a:r>
              <a:rPr lang="nl-NL" sz="2400" baseline="30000" dirty="0"/>
              <a:t>-</a:t>
            </a:r>
            <a:r>
              <a:rPr lang="nl-NL" sz="2400" dirty="0"/>
              <a:t> van NADH over </a:t>
            </a:r>
            <a:r>
              <a:rPr lang="nl-NL" sz="2400" dirty="0" err="1"/>
              <a:t>binnenmembraan</a:t>
            </a:r>
            <a:r>
              <a:rPr lang="nl-NL" sz="2400" dirty="0"/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nl-NL" sz="240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 sz="2400" dirty="0"/>
              <a:t>Glycerol-3-fosfaat shuttle</a:t>
            </a:r>
          </a:p>
        </p:txBody>
      </p:sp>
      <p:pic>
        <p:nvPicPr>
          <p:cNvPr id="4" name="Tijdelijke aanduiding voor inhoud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38"/>
          <a:stretch/>
        </p:blipFill>
        <p:spPr>
          <a:xfrm>
            <a:off x="7392144" y="3647937"/>
            <a:ext cx="3960235" cy="3024336"/>
          </a:xfrm>
        </p:spPr>
      </p:pic>
    </p:spTree>
    <p:extLst>
      <p:ext uri="{BB962C8B-B14F-4D97-AF65-F5344CB8AC3E}">
        <p14:creationId xmlns:p14="http://schemas.microsoft.com/office/powerpoint/2010/main" val="480628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Hoofdstuk 20-21</a:t>
            </a:r>
          </a:p>
        </p:txBody>
      </p:sp>
      <p:pic>
        <p:nvPicPr>
          <p:cNvPr id="8" name="Tijdelijke aanduiding voor inhoud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13" y="1600201"/>
            <a:ext cx="3145375" cy="4525963"/>
          </a:xfrm>
        </p:spPr>
      </p:pic>
      <p:pic>
        <p:nvPicPr>
          <p:cNvPr id="10" name="Tijdelijke aanduiding voor inhoud 9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34" r="31258"/>
          <a:stretch/>
        </p:blipFill>
        <p:spPr>
          <a:xfrm>
            <a:off x="5973189" y="2564904"/>
            <a:ext cx="4464404" cy="2232248"/>
          </a:xfrm>
        </p:spPr>
      </p:pic>
    </p:spTree>
    <p:extLst>
      <p:ext uri="{BB962C8B-B14F-4D97-AF65-F5344CB8AC3E}">
        <p14:creationId xmlns:p14="http://schemas.microsoft.com/office/powerpoint/2010/main" val="1397214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38"/>
          <a:stretch/>
        </p:blipFill>
        <p:spPr>
          <a:xfrm>
            <a:off x="6816080" y="2650295"/>
            <a:ext cx="5171881" cy="3949641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NADH: glycerol 3-fosfaat shuttle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34434" y="1588158"/>
            <a:ext cx="6841686" cy="4525963"/>
          </a:xfrm>
        </p:spPr>
        <p:txBody>
          <a:bodyPr/>
          <a:lstStyle/>
          <a:p>
            <a:r>
              <a:rPr lang="nl-NL" sz="2400" dirty="0"/>
              <a:t>In cytoplasma: NADH wordt gebruikt voor  </a:t>
            </a:r>
            <a:r>
              <a:rPr lang="nl-NL" sz="2400" dirty="0" err="1"/>
              <a:t>dihydroxyacetone</a:t>
            </a:r>
            <a:r>
              <a:rPr lang="nl-NL" sz="2400" dirty="0"/>
              <a:t> fosfaat </a:t>
            </a:r>
            <a:r>
              <a:rPr lang="nl-NL" sz="2400" dirty="0">
                <a:sym typeface="Wingdings"/>
              </a:rPr>
              <a:t> </a:t>
            </a:r>
            <a:r>
              <a:rPr lang="nl-NL" sz="2400" dirty="0"/>
              <a:t>glycerol 3-fosfaat </a:t>
            </a:r>
          </a:p>
          <a:p>
            <a:endParaRPr lang="nl-NL" sz="2400" dirty="0"/>
          </a:p>
          <a:p>
            <a:r>
              <a:rPr lang="nl-NL" sz="2400" dirty="0"/>
              <a:t>Op het </a:t>
            </a:r>
            <a:r>
              <a:rPr lang="nl-NL" sz="2400" dirty="0" err="1"/>
              <a:t>binnenmembraan</a:t>
            </a:r>
            <a:r>
              <a:rPr lang="nl-NL" sz="2400" dirty="0"/>
              <a:t> zet glycerol 3-fosfaat FAD om in FADH</a:t>
            </a:r>
            <a:r>
              <a:rPr lang="nl-NL" sz="2400" baseline="-25000" dirty="0"/>
              <a:t>2</a:t>
            </a:r>
          </a:p>
          <a:p>
            <a:endParaRPr lang="nl-NL" sz="2400" dirty="0"/>
          </a:p>
          <a:p>
            <a:r>
              <a:rPr lang="nl-NL" sz="2400" dirty="0"/>
              <a:t>Overdracht van e</a:t>
            </a:r>
            <a:r>
              <a:rPr lang="nl-NL" sz="2400" baseline="30000" dirty="0"/>
              <a:t>-</a:t>
            </a:r>
            <a:r>
              <a:rPr lang="nl-NL" sz="2400" dirty="0"/>
              <a:t> naar Q geeft QH</a:t>
            </a:r>
            <a:r>
              <a:rPr lang="nl-NL" sz="2400" baseline="-25000" dirty="0"/>
              <a:t>2</a:t>
            </a:r>
            <a:r>
              <a:rPr lang="nl-NL" sz="2400" dirty="0"/>
              <a:t> </a:t>
            </a:r>
            <a:r>
              <a:rPr lang="nl-NL" sz="2400" dirty="0">
                <a:sym typeface="Wingdings"/>
              </a:rPr>
              <a:t> ATP</a:t>
            </a:r>
          </a:p>
          <a:p>
            <a:endParaRPr lang="nl-NL" sz="2400" dirty="0">
              <a:sym typeface="Wingdings"/>
            </a:endParaRPr>
          </a:p>
          <a:p>
            <a:r>
              <a:rPr lang="nl-NL" sz="2400" dirty="0">
                <a:solidFill>
                  <a:srgbClr val="FF0000"/>
                </a:solidFill>
                <a:sym typeface="Wingdings"/>
              </a:rPr>
              <a:t>Let op: geen 4H</a:t>
            </a:r>
            <a:r>
              <a:rPr lang="nl-NL" sz="2400" baseline="30000" dirty="0">
                <a:solidFill>
                  <a:srgbClr val="FF0000"/>
                </a:solidFill>
                <a:sym typeface="Wingdings"/>
              </a:rPr>
              <a:t>+</a:t>
            </a:r>
            <a:r>
              <a:rPr lang="nl-NL" sz="2400" dirty="0">
                <a:solidFill>
                  <a:srgbClr val="FF0000"/>
                </a:solidFill>
                <a:sym typeface="Wingdings"/>
              </a:rPr>
              <a:t> gepompt door complex I voor deze NADH </a:t>
            </a:r>
          </a:p>
        </p:txBody>
      </p:sp>
    </p:spTree>
    <p:extLst>
      <p:ext uri="{BB962C8B-B14F-4D97-AF65-F5344CB8AC3E}">
        <p14:creationId xmlns:p14="http://schemas.microsoft.com/office/powerpoint/2010/main" val="1407531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NADH: glycerol 3-fosfaat shuttle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34434" y="1588158"/>
            <a:ext cx="6841686" cy="4525963"/>
          </a:xfrm>
        </p:spPr>
        <p:txBody>
          <a:bodyPr/>
          <a:lstStyle/>
          <a:p>
            <a:r>
              <a:rPr lang="nl-NL" sz="2400" dirty="0"/>
              <a:t>In cytoplasma: NADH wordt gebruikt voor  </a:t>
            </a:r>
            <a:r>
              <a:rPr lang="nl-NL" sz="2400" dirty="0" err="1"/>
              <a:t>dihydroxyacetone</a:t>
            </a:r>
            <a:r>
              <a:rPr lang="nl-NL" sz="2400" dirty="0"/>
              <a:t> fosfaat </a:t>
            </a:r>
            <a:r>
              <a:rPr lang="nl-NL" sz="2400" dirty="0">
                <a:sym typeface="Wingdings"/>
              </a:rPr>
              <a:t> </a:t>
            </a:r>
            <a:r>
              <a:rPr lang="nl-NL" sz="2400" dirty="0"/>
              <a:t>glycerol 3-fosfaat </a:t>
            </a:r>
          </a:p>
          <a:p>
            <a:endParaRPr lang="nl-NL" sz="2400" dirty="0"/>
          </a:p>
          <a:p>
            <a:r>
              <a:rPr lang="nl-NL" sz="2400" dirty="0"/>
              <a:t>Op het </a:t>
            </a:r>
            <a:r>
              <a:rPr lang="nl-NL" sz="2400" dirty="0" err="1"/>
              <a:t>binnenmembraan</a:t>
            </a:r>
            <a:r>
              <a:rPr lang="nl-NL" sz="2400" dirty="0"/>
              <a:t> zet glycerol 3-fosfaat FAD om in FADH</a:t>
            </a:r>
            <a:r>
              <a:rPr lang="nl-NL" sz="2400" baseline="-25000" dirty="0"/>
              <a:t>2</a:t>
            </a:r>
          </a:p>
          <a:p>
            <a:endParaRPr lang="nl-NL" sz="2400" dirty="0"/>
          </a:p>
          <a:p>
            <a:r>
              <a:rPr lang="nl-NL" sz="2400" dirty="0"/>
              <a:t>Overdracht van e</a:t>
            </a:r>
            <a:r>
              <a:rPr lang="nl-NL" sz="2400" baseline="30000" dirty="0"/>
              <a:t>-</a:t>
            </a:r>
            <a:r>
              <a:rPr lang="nl-NL" sz="2400" dirty="0"/>
              <a:t> naar Q geeft QH</a:t>
            </a:r>
            <a:r>
              <a:rPr lang="nl-NL" sz="2400" baseline="-25000" dirty="0"/>
              <a:t>2</a:t>
            </a:r>
            <a:r>
              <a:rPr lang="nl-NL" sz="2400" dirty="0"/>
              <a:t> </a:t>
            </a:r>
            <a:r>
              <a:rPr lang="nl-NL" sz="2400" dirty="0">
                <a:sym typeface="Wingdings"/>
              </a:rPr>
              <a:t> ATP</a:t>
            </a:r>
          </a:p>
          <a:p>
            <a:endParaRPr lang="nl-NL" sz="2400" dirty="0">
              <a:sym typeface="Wingding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nl-NL" sz="2400" dirty="0">
                <a:solidFill>
                  <a:srgbClr val="FF0000"/>
                </a:solidFill>
              </a:rPr>
              <a:t>In hart en lever: </a:t>
            </a:r>
            <a:r>
              <a:rPr lang="nl-NL" sz="2400" dirty="0" err="1">
                <a:solidFill>
                  <a:srgbClr val="FF0000"/>
                </a:solidFill>
              </a:rPr>
              <a:t>malaat-aspartaat</a:t>
            </a:r>
            <a:r>
              <a:rPr lang="nl-NL" sz="2400" dirty="0">
                <a:solidFill>
                  <a:srgbClr val="FF0000"/>
                </a:solidFill>
              </a:rPr>
              <a:t> shuttle</a:t>
            </a:r>
          </a:p>
          <a:p>
            <a:endParaRPr lang="nl-NL" sz="2400" dirty="0">
              <a:sym typeface="Wingdings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152" y="2204864"/>
            <a:ext cx="4137187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15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ADP/ATP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99"/>
          <a:stretch/>
        </p:blipFill>
        <p:spPr>
          <a:xfrm>
            <a:off x="6378807" y="3164796"/>
            <a:ext cx="5478760" cy="3237061"/>
          </a:xfrm>
        </p:spPr>
      </p:pic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28612" y="1269250"/>
            <a:ext cx="10951964" cy="4525963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nl-NL" sz="2400" dirty="0"/>
              <a:t>ATP-ADP </a:t>
            </a:r>
            <a:r>
              <a:rPr lang="nl-NL" sz="2400" dirty="0" err="1"/>
              <a:t>translocase</a:t>
            </a:r>
            <a:endParaRPr lang="nl-NL" sz="24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nl-NL" sz="2400" dirty="0"/>
              <a:t>ADP</a:t>
            </a:r>
            <a:r>
              <a:rPr lang="nl-NL" sz="2400" baseline="30000" dirty="0">
                <a:solidFill>
                  <a:srgbClr val="FF0000"/>
                </a:solidFill>
              </a:rPr>
              <a:t>3-</a:t>
            </a:r>
            <a:r>
              <a:rPr lang="nl-NL" sz="2400" dirty="0"/>
              <a:t> en ATP</a:t>
            </a:r>
            <a:r>
              <a:rPr lang="nl-NL" sz="2400" baseline="30000" dirty="0">
                <a:solidFill>
                  <a:srgbClr val="FF0000"/>
                </a:solidFill>
              </a:rPr>
              <a:t>4-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nl-NL" sz="2400" dirty="0"/>
              <a:t>Vervangen van een ATP voor een ADP wordt gedreven door +/- verschil over membraan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nl-NL" sz="2400" dirty="0"/>
              <a:t>Dit transport kost ongeveer 1/4 van de opbrengst elektronentransportketen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nl-NL" dirty="0"/>
          </a:p>
        </p:txBody>
      </p:sp>
      <p:pic>
        <p:nvPicPr>
          <p:cNvPr id="6" name="Tijdelijke aanduiding voor inhoud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94" r="30214" b="11255"/>
          <a:stretch/>
        </p:blipFill>
        <p:spPr bwMode="auto">
          <a:xfrm>
            <a:off x="9416530" y="481018"/>
            <a:ext cx="2502942" cy="105129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hoek 7"/>
          <p:cNvSpPr/>
          <p:nvPr/>
        </p:nvSpPr>
        <p:spPr>
          <a:xfrm>
            <a:off x="11330849" y="2758027"/>
            <a:ext cx="5886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nl-NL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hthoek 8"/>
          <p:cNvSpPr/>
          <p:nvPr/>
        </p:nvSpPr>
        <p:spPr>
          <a:xfrm flipV="1">
            <a:off x="11239410" y="5943925"/>
            <a:ext cx="7410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606817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063672-4D04-7B4D-9219-8E0E8E390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Mitochondriale </a:t>
            </a:r>
            <a:r>
              <a:rPr lang="nl-NL" dirty="0" err="1"/>
              <a:t>transporters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7A3192-5357-AB4C-9478-23039620E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10814992" cy="4525963"/>
          </a:xfrm>
        </p:spPr>
        <p:txBody>
          <a:bodyPr/>
          <a:lstStyle/>
          <a:p>
            <a:r>
              <a:rPr lang="nl-NL" sz="2400" dirty="0"/>
              <a:t>Naast ADP is ook Pi nodig voor het maken van ATP, ook dit molecuul komt via een </a:t>
            </a:r>
            <a:r>
              <a:rPr lang="nl-NL" sz="2400" dirty="0" err="1"/>
              <a:t>transporter</a:t>
            </a:r>
            <a:r>
              <a:rPr lang="nl-NL" sz="2400" dirty="0"/>
              <a:t> de matrix binnen. Deze </a:t>
            </a:r>
            <a:r>
              <a:rPr lang="nl-NL" sz="2400" dirty="0" err="1"/>
              <a:t>transporter</a:t>
            </a:r>
            <a:r>
              <a:rPr lang="nl-NL" sz="2400" dirty="0"/>
              <a:t> ruilt een Pi voor OH</a:t>
            </a:r>
            <a:r>
              <a:rPr lang="nl-NL" sz="2400" baseline="30000" dirty="0"/>
              <a:t>-</a:t>
            </a:r>
            <a:r>
              <a:rPr lang="nl-NL" sz="2400" dirty="0"/>
              <a:t> (die dan weer de H</a:t>
            </a:r>
            <a:r>
              <a:rPr lang="nl-NL" sz="2400" baseline="30000" dirty="0"/>
              <a:t>+</a:t>
            </a:r>
            <a:r>
              <a:rPr lang="nl-NL" sz="2400" dirty="0"/>
              <a:t> </a:t>
            </a:r>
            <a:r>
              <a:rPr lang="nl-NL" sz="2400" dirty="0" err="1"/>
              <a:t>gradient</a:t>
            </a:r>
            <a:r>
              <a:rPr lang="nl-NL" sz="2400" dirty="0"/>
              <a:t> verlaagt)</a:t>
            </a:r>
          </a:p>
          <a:p>
            <a:r>
              <a:rPr lang="nl-NL" sz="2400" dirty="0"/>
              <a:t>Samen met de ATP-ADP </a:t>
            </a:r>
            <a:r>
              <a:rPr lang="nl-NL" sz="2400" dirty="0" err="1"/>
              <a:t>translocase</a:t>
            </a:r>
            <a:br>
              <a:rPr lang="nl-NL" sz="2400" dirty="0"/>
            </a:br>
            <a:r>
              <a:rPr lang="nl-NL" sz="2400" dirty="0"/>
              <a:t>en </a:t>
            </a:r>
            <a:r>
              <a:rPr lang="nl-NL" sz="2400" dirty="0" err="1"/>
              <a:t>ATPsynthase</a:t>
            </a:r>
            <a:r>
              <a:rPr lang="nl-NL" sz="2400" dirty="0"/>
              <a:t> vormt deze </a:t>
            </a:r>
            <a:br>
              <a:rPr lang="nl-NL" sz="2400" dirty="0"/>
            </a:br>
            <a:r>
              <a:rPr lang="nl-NL" sz="2400" dirty="0" err="1"/>
              <a:t>transporter</a:t>
            </a:r>
            <a:r>
              <a:rPr lang="nl-NL" sz="2400" dirty="0"/>
              <a:t> een complex dat de</a:t>
            </a:r>
            <a:br>
              <a:rPr lang="nl-NL" sz="2400" dirty="0"/>
            </a:br>
            <a:r>
              <a:rPr lang="nl-NL" sz="2400" i="1" dirty="0"/>
              <a:t>ATP </a:t>
            </a:r>
            <a:r>
              <a:rPr lang="nl-NL" sz="2400" i="1" dirty="0" err="1"/>
              <a:t>synthasome</a:t>
            </a:r>
            <a:r>
              <a:rPr lang="nl-NL" sz="2400" i="1" dirty="0"/>
              <a:t> </a:t>
            </a:r>
            <a:r>
              <a:rPr lang="nl-NL" sz="2400" dirty="0"/>
              <a:t>genoemd wordt</a:t>
            </a:r>
          </a:p>
          <a:p>
            <a:r>
              <a:rPr lang="nl-NL" sz="2400" dirty="0"/>
              <a:t>Andere carriers vervoeren </a:t>
            </a:r>
            <a:r>
              <a:rPr lang="nl-NL" sz="2400" dirty="0" err="1"/>
              <a:t>bijv</a:t>
            </a:r>
            <a:br>
              <a:rPr lang="nl-NL" sz="2400" dirty="0"/>
            </a:br>
            <a:r>
              <a:rPr lang="nl-NL" sz="2400" dirty="0" err="1"/>
              <a:t>malaat</a:t>
            </a:r>
            <a:r>
              <a:rPr lang="nl-NL" sz="2400" dirty="0"/>
              <a:t> of </a:t>
            </a:r>
            <a:r>
              <a:rPr lang="nl-NL" sz="2400" dirty="0" err="1"/>
              <a:t>pyruvaat</a:t>
            </a:r>
            <a:br>
              <a:rPr lang="nl-NL" sz="2400" dirty="0"/>
            </a:br>
            <a:endParaRPr lang="nl-NL" sz="24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26B02A5-2388-074E-B848-6E559B3B8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865" y="3212976"/>
            <a:ext cx="5698727" cy="3129212"/>
          </a:xfrm>
          <a:prstGeom prst="rect">
            <a:avLst/>
          </a:prstGeom>
        </p:spPr>
      </p:pic>
      <p:sp>
        <p:nvSpPr>
          <p:cNvPr id="7" name="Ovaal 6">
            <a:extLst>
              <a:ext uri="{FF2B5EF4-FFF2-40B4-BE49-F238E27FC236}">
                <a16:creationId xmlns:a16="http://schemas.microsoft.com/office/drawing/2014/main" id="{46613259-37D4-944D-9A4E-0F6BD11BF97B}"/>
              </a:ext>
            </a:extLst>
          </p:cNvPr>
          <p:cNvSpPr/>
          <p:nvPr/>
        </p:nvSpPr>
        <p:spPr>
          <a:xfrm>
            <a:off x="10128448" y="2564904"/>
            <a:ext cx="1512168" cy="40324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940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Hoeveel ATP levert 1 </a:t>
            </a:r>
            <a:r>
              <a:rPr lang="nl-NL" dirty="0">
                <a:solidFill>
                  <a:srgbClr val="FF0000"/>
                </a:solidFill>
              </a:rPr>
              <a:t>NADH</a:t>
            </a:r>
            <a:r>
              <a:rPr lang="nl-NL" dirty="0"/>
              <a:t>?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400" dirty="0"/>
              <a:t>C ring heeft 8 </a:t>
            </a:r>
            <a:r>
              <a:rPr lang="nl-NL" sz="2400" dirty="0" err="1"/>
              <a:t>subunits</a:t>
            </a:r>
            <a:endParaRPr lang="nl-NL" sz="2400" dirty="0"/>
          </a:p>
          <a:p>
            <a:r>
              <a:rPr lang="nl-NL" sz="2400" dirty="0"/>
              <a:t>1 rotatie kost 8 protonen en levert 3 ATP op</a:t>
            </a:r>
          </a:p>
          <a:p>
            <a:r>
              <a:rPr lang="nl-NL" sz="2400" dirty="0"/>
              <a:t>1 ATP kost 1 Pi (transport kost 1 proton)</a:t>
            </a:r>
          </a:p>
          <a:p>
            <a:r>
              <a:rPr lang="nl-NL" sz="2400" dirty="0"/>
              <a:t>3 ATP kost dus 8 + 3 = 11 protonen</a:t>
            </a:r>
          </a:p>
          <a:p>
            <a:r>
              <a:rPr lang="nl-NL" sz="2400" dirty="0"/>
              <a:t>1 ATP kost 11/3 = 3.7 protonen</a:t>
            </a:r>
          </a:p>
          <a:p>
            <a:r>
              <a:rPr lang="nl-NL" sz="2400" dirty="0"/>
              <a:t>1 NADH levert op: 4 (complex I) + 2 (complex III) + 4 (complex IV) = 10 protonen</a:t>
            </a:r>
          </a:p>
          <a:p>
            <a:r>
              <a:rPr lang="nl-NL" sz="2400" dirty="0"/>
              <a:t>1 </a:t>
            </a:r>
            <a:r>
              <a:rPr lang="nl-NL" sz="2400" dirty="0">
                <a:solidFill>
                  <a:srgbClr val="FF0000"/>
                </a:solidFill>
              </a:rPr>
              <a:t>NADH</a:t>
            </a:r>
            <a:r>
              <a:rPr lang="nl-NL" sz="2400" dirty="0"/>
              <a:t> levert 10/3,7 = 2,7 ATP</a:t>
            </a:r>
          </a:p>
          <a:p>
            <a:endParaRPr lang="nl-NL" sz="2400" dirty="0"/>
          </a:p>
          <a:p>
            <a:r>
              <a:rPr lang="nl-NL" sz="2400" dirty="0"/>
              <a:t>Experimenteel komt deze waarde vaak op </a:t>
            </a:r>
            <a:r>
              <a:rPr lang="nl-NL" sz="2400" dirty="0">
                <a:solidFill>
                  <a:srgbClr val="FF0000"/>
                </a:solidFill>
              </a:rPr>
              <a:t>2,5 ATP</a:t>
            </a:r>
          </a:p>
        </p:txBody>
      </p:sp>
    </p:spTree>
    <p:extLst>
      <p:ext uri="{BB962C8B-B14F-4D97-AF65-F5344CB8AC3E}">
        <p14:creationId xmlns:p14="http://schemas.microsoft.com/office/powerpoint/2010/main" val="1279293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Hoeveel ATP levert 1 </a:t>
            </a:r>
            <a:r>
              <a:rPr lang="nl-NL" dirty="0">
                <a:solidFill>
                  <a:srgbClr val="0070C0"/>
                </a:solidFill>
              </a:rPr>
              <a:t>FADH</a:t>
            </a:r>
            <a:r>
              <a:rPr lang="nl-NL" baseline="-25000" dirty="0">
                <a:solidFill>
                  <a:srgbClr val="0070C0"/>
                </a:solidFill>
              </a:rPr>
              <a:t>2</a:t>
            </a:r>
            <a:r>
              <a:rPr lang="nl-NL" dirty="0"/>
              <a:t>?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400" dirty="0"/>
              <a:t>C ring heeft 8 </a:t>
            </a:r>
            <a:r>
              <a:rPr lang="nl-NL" sz="2400" dirty="0" err="1"/>
              <a:t>subunits</a:t>
            </a:r>
            <a:endParaRPr lang="nl-NL" sz="2400" dirty="0"/>
          </a:p>
          <a:p>
            <a:r>
              <a:rPr lang="nl-NL" sz="2400" dirty="0"/>
              <a:t>1 rotatie kost 8 protonen en levert 3 ATP op</a:t>
            </a:r>
          </a:p>
          <a:p>
            <a:r>
              <a:rPr lang="nl-NL" sz="2400" dirty="0"/>
              <a:t>1 ATP kost 1 Pi (transport kost 1 proton)</a:t>
            </a:r>
          </a:p>
          <a:p>
            <a:r>
              <a:rPr lang="nl-NL" sz="2400" dirty="0"/>
              <a:t>3 ATP kost dus 8 + 3 = 11 protonen</a:t>
            </a:r>
          </a:p>
          <a:p>
            <a:r>
              <a:rPr lang="nl-NL" sz="2400" dirty="0"/>
              <a:t>1 ATP kost 11/3 = 3.7 protonen</a:t>
            </a:r>
          </a:p>
          <a:p>
            <a:r>
              <a:rPr lang="nl-NL" sz="2400" dirty="0"/>
              <a:t>1 FADH</a:t>
            </a:r>
            <a:r>
              <a:rPr lang="nl-NL" sz="2400" baseline="-25000" dirty="0"/>
              <a:t>2</a:t>
            </a:r>
            <a:r>
              <a:rPr lang="nl-NL" sz="2400" dirty="0"/>
              <a:t> levert op: 2 (complex III) + 4 (complex IV) = 6 protonen</a:t>
            </a:r>
          </a:p>
          <a:p>
            <a:r>
              <a:rPr lang="nl-NL" sz="2400" dirty="0"/>
              <a:t>1 </a:t>
            </a:r>
            <a:r>
              <a:rPr lang="nl-NL" sz="2400" dirty="0">
                <a:solidFill>
                  <a:srgbClr val="0070C0"/>
                </a:solidFill>
              </a:rPr>
              <a:t>FADH</a:t>
            </a:r>
            <a:r>
              <a:rPr lang="nl-NL" sz="2400" baseline="-25000" dirty="0">
                <a:solidFill>
                  <a:srgbClr val="0070C0"/>
                </a:solidFill>
              </a:rPr>
              <a:t>2</a:t>
            </a:r>
            <a:r>
              <a:rPr lang="nl-NL" sz="2400" dirty="0"/>
              <a:t> levert 6/3,7 = 1,6 ATP</a:t>
            </a:r>
          </a:p>
          <a:p>
            <a:endParaRPr lang="nl-NL" sz="2400" dirty="0"/>
          </a:p>
          <a:p>
            <a:r>
              <a:rPr lang="nl-NL" sz="2400" dirty="0"/>
              <a:t>Experimenteel komt deze waarde vaak op </a:t>
            </a:r>
            <a:r>
              <a:rPr lang="nl-NL" sz="2400" dirty="0">
                <a:solidFill>
                  <a:srgbClr val="0070C0"/>
                </a:solidFill>
              </a:rPr>
              <a:t>1,5 ATP</a:t>
            </a:r>
          </a:p>
        </p:txBody>
      </p:sp>
    </p:spTree>
    <p:extLst>
      <p:ext uri="{BB962C8B-B14F-4D97-AF65-F5344CB8AC3E}">
        <p14:creationId xmlns:p14="http://schemas.microsoft.com/office/powerpoint/2010/main" val="4252845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dirty="0"/>
              <a:t>Eindresultaat van de oxidatie van glucose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8435" y="1340768"/>
            <a:ext cx="11489132" cy="4525963"/>
          </a:xfrm>
        </p:spPr>
        <p:txBody>
          <a:bodyPr/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nl-NL" sz="2400" dirty="0"/>
              <a:t>Glucose + O</a:t>
            </a:r>
            <a:r>
              <a:rPr lang="nl-NL" sz="2400" baseline="-25000" dirty="0"/>
              <a:t>2</a:t>
            </a:r>
            <a:r>
              <a:rPr lang="nl-NL" sz="2400" dirty="0"/>
              <a:t> </a:t>
            </a:r>
            <a:r>
              <a:rPr lang="nl-NL" sz="2400" dirty="0">
                <a:sym typeface="Wingdings"/>
              </a:rPr>
              <a:t> CO</a:t>
            </a:r>
            <a:r>
              <a:rPr lang="nl-NL" sz="2400" baseline="-25000" dirty="0">
                <a:sym typeface="Wingdings"/>
              </a:rPr>
              <a:t>2</a:t>
            </a:r>
            <a:r>
              <a:rPr lang="nl-NL" sz="2400" dirty="0">
                <a:sym typeface="Wingdings"/>
              </a:rPr>
              <a:t> + H</a:t>
            </a:r>
            <a:r>
              <a:rPr lang="nl-NL" sz="2400" baseline="-25000" dirty="0">
                <a:sym typeface="Wingdings"/>
              </a:rPr>
              <a:t>2</a:t>
            </a:r>
            <a:r>
              <a:rPr lang="nl-NL" sz="2400" dirty="0">
                <a:sym typeface="Wingdings"/>
              </a:rPr>
              <a:t>O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nl-NL" sz="2400" dirty="0">
                <a:latin typeface="Symbol" charset="2"/>
                <a:ea typeface="Symbol" charset="2"/>
                <a:cs typeface="Symbol" charset="2"/>
                <a:sym typeface="Wingdings"/>
              </a:rPr>
              <a:t>D</a:t>
            </a:r>
            <a:r>
              <a:rPr lang="nl-NL" sz="2400" dirty="0">
                <a:sym typeface="Wingdings"/>
              </a:rPr>
              <a:t>Gº ~ 3000 kJ/mol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nl-NL" sz="2400" dirty="0">
              <a:sym typeface="Wingdings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nl-NL" sz="2400" dirty="0">
                <a:sym typeface="Wingdings"/>
              </a:rPr>
              <a:t>Hoeveel ATP levert dit nu op?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nl-NL" sz="2400" dirty="0">
                <a:sym typeface="Wingdings"/>
              </a:rPr>
              <a:t>1 </a:t>
            </a:r>
            <a:r>
              <a:rPr lang="nl-NL" sz="2400" dirty="0">
                <a:solidFill>
                  <a:srgbClr val="FF0000"/>
                </a:solidFill>
                <a:sym typeface="Wingdings"/>
              </a:rPr>
              <a:t>NADH</a:t>
            </a:r>
            <a:r>
              <a:rPr lang="nl-NL" sz="2400" dirty="0">
                <a:sym typeface="Wingdings"/>
              </a:rPr>
              <a:t> (in </a:t>
            </a:r>
            <a:r>
              <a:rPr lang="nl-NL" sz="2400" dirty="0" err="1">
                <a:sym typeface="Wingdings"/>
              </a:rPr>
              <a:t>mitochondrien</a:t>
            </a:r>
            <a:r>
              <a:rPr lang="nl-NL" sz="2400" dirty="0">
                <a:sym typeface="Wingdings"/>
              </a:rPr>
              <a:t>) geeft ~ 2,5 ATP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nl-NL" sz="2400" dirty="0">
                <a:sym typeface="Wingdings"/>
              </a:rPr>
              <a:t>1 </a:t>
            </a:r>
            <a:r>
              <a:rPr lang="nl-NL" sz="2400" dirty="0">
                <a:solidFill>
                  <a:srgbClr val="0070C0"/>
                </a:solidFill>
                <a:sym typeface="Wingdings"/>
              </a:rPr>
              <a:t>FADH</a:t>
            </a:r>
            <a:r>
              <a:rPr lang="nl-NL" sz="2400" baseline="-25000" dirty="0">
                <a:solidFill>
                  <a:srgbClr val="0070C0"/>
                </a:solidFill>
                <a:sym typeface="Wingdings"/>
              </a:rPr>
              <a:t>2</a:t>
            </a:r>
            <a:r>
              <a:rPr lang="nl-NL" sz="2400" dirty="0">
                <a:sym typeface="Wingdings"/>
              </a:rPr>
              <a:t> geeft ~ 1,5 ATP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nl-NL" sz="2400" dirty="0">
              <a:sym typeface="Wingdings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nl-NL" sz="2400" dirty="0">
                <a:sym typeface="Wingdings"/>
              </a:rPr>
              <a:t>Glycolyse: 2 ATP en 2 </a:t>
            </a:r>
            <a:r>
              <a:rPr lang="nl-NL" sz="2400" dirty="0">
                <a:solidFill>
                  <a:srgbClr val="0070C0"/>
                </a:solidFill>
                <a:sym typeface="Wingdings"/>
              </a:rPr>
              <a:t>NADH (</a:t>
            </a:r>
            <a:r>
              <a:rPr lang="nl-NL" sz="2400" dirty="0" err="1">
                <a:solidFill>
                  <a:srgbClr val="0070C0"/>
                </a:solidFill>
                <a:sym typeface="Wingdings"/>
              </a:rPr>
              <a:t>cyt</a:t>
            </a:r>
            <a:r>
              <a:rPr lang="nl-NL" sz="2400" dirty="0">
                <a:solidFill>
                  <a:srgbClr val="0070C0"/>
                </a:solidFill>
                <a:sym typeface="Wingdings"/>
              </a:rPr>
              <a:t>)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nl-NL" sz="2400" dirty="0" err="1">
                <a:sym typeface="Wingdings"/>
              </a:rPr>
              <a:t>Pyruvaat</a:t>
            </a:r>
            <a:r>
              <a:rPr lang="nl-NL" sz="2400" dirty="0">
                <a:sym typeface="Wingdings"/>
              </a:rPr>
              <a:t>  </a:t>
            </a:r>
            <a:r>
              <a:rPr lang="nl-NL" sz="2400" dirty="0" err="1">
                <a:sym typeface="Wingdings"/>
              </a:rPr>
              <a:t>acetyl</a:t>
            </a:r>
            <a:r>
              <a:rPr lang="nl-NL" sz="2400" dirty="0">
                <a:sym typeface="Wingdings"/>
              </a:rPr>
              <a:t> </a:t>
            </a:r>
            <a:r>
              <a:rPr lang="nl-NL" sz="2400" dirty="0" err="1">
                <a:sym typeface="Wingdings"/>
              </a:rPr>
              <a:t>CoA</a:t>
            </a:r>
            <a:r>
              <a:rPr lang="nl-NL" sz="2400" dirty="0">
                <a:sym typeface="Wingdings"/>
              </a:rPr>
              <a:t>: 2 </a:t>
            </a:r>
            <a:r>
              <a:rPr lang="nl-NL" sz="2400" dirty="0">
                <a:solidFill>
                  <a:srgbClr val="FF0000"/>
                </a:solidFill>
                <a:sym typeface="Wingdings"/>
              </a:rPr>
              <a:t>NADH (</a:t>
            </a:r>
            <a:r>
              <a:rPr lang="nl-NL" sz="2400" dirty="0" err="1">
                <a:solidFill>
                  <a:srgbClr val="FF0000"/>
                </a:solidFill>
                <a:sym typeface="Wingdings"/>
              </a:rPr>
              <a:t>mit</a:t>
            </a:r>
            <a:r>
              <a:rPr lang="nl-NL" sz="2400" dirty="0">
                <a:solidFill>
                  <a:srgbClr val="FF0000"/>
                </a:solidFill>
                <a:sym typeface="Wingdings"/>
              </a:rPr>
              <a:t>)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nl-NL" sz="2400" dirty="0">
                <a:sym typeface="Wingdings"/>
              </a:rPr>
              <a:t>Citroenzuurcyclus: 2 ATP + 6 </a:t>
            </a:r>
            <a:r>
              <a:rPr lang="nl-NL" sz="2400" dirty="0">
                <a:solidFill>
                  <a:srgbClr val="FF0000"/>
                </a:solidFill>
                <a:sym typeface="Wingdings"/>
              </a:rPr>
              <a:t>NADH</a:t>
            </a:r>
            <a:r>
              <a:rPr lang="nl-NL" sz="2400" dirty="0">
                <a:sym typeface="Wingdings"/>
              </a:rPr>
              <a:t> + 2 </a:t>
            </a:r>
            <a:r>
              <a:rPr lang="nl-NL" sz="2400" dirty="0">
                <a:solidFill>
                  <a:srgbClr val="0070C0"/>
                </a:solidFill>
                <a:sym typeface="Wingdings"/>
              </a:rPr>
              <a:t>FADH</a:t>
            </a:r>
            <a:r>
              <a:rPr lang="nl-NL" sz="2400" baseline="-25000" dirty="0">
                <a:solidFill>
                  <a:srgbClr val="0070C0"/>
                </a:solidFill>
                <a:sym typeface="Wingdings"/>
              </a:rPr>
              <a:t>2</a:t>
            </a:r>
            <a:endParaRPr lang="nl-NL" sz="2400" dirty="0">
              <a:solidFill>
                <a:srgbClr val="0070C0"/>
              </a:solidFill>
              <a:sym typeface="Wingdings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nl-NL" sz="2400" dirty="0">
                <a:sym typeface="Wingdings"/>
              </a:rPr>
              <a:t>= 4 ATP + 2 </a:t>
            </a:r>
            <a:r>
              <a:rPr lang="nl-NL" sz="2400" dirty="0">
                <a:solidFill>
                  <a:srgbClr val="0070C0"/>
                </a:solidFill>
                <a:sym typeface="Wingdings"/>
              </a:rPr>
              <a:t>NADH (</a:t>
            </a:r>
            <a:r>
              <a:rPr lang="nl-NL" sz="2400" dirty="0" err="1">
                <a:solidFill>
                  <a:srgbClr val="0070C0"/>
                </a:solidFill>
                <a:sym typeface="Wingdings"/>
              </a:rPr>
              <a:t>cyt</a:t>
            </a:r>
            <a:r>
              <a:rPr lang="nl-NL" sz="2400" dirty="0">
                <a:solidFill>
                  <a:srgbClr val="0070C0"/>
                </a:solidFill>
                <a:sym typeface="Wingdings"/>
              </a:rPr>
              <a:t>) </a:t>
            </a:r>
            <a:r>
              <a:rPr lang="nl-NL" sz="2400" dirty="0">
                <a:sym typeface="Wingdings"/>
              </a:rPr>
              <a:t>+ 8 </a:t>
            </a:r>
            <a:r>
              <a:rPr lang="nl-NL" sz="2400" dirty="0">
                <a:solidFill>
                  <a:srgbClr val="FF0000"/>
                </a:solidFill>
                <a:sym typeface="Wingdings"/>
              </a:rPr>
              <a:t>NADH (</a:t>
            </a:r>
            <a:r>
              <a:rPr lang="nl-NL" sz="2400" dirty="0" err="1">
                <a:solidFill>
                  <a:srgbClr val="FF0000"/>
                </a:solidFill>
                <a:sym typeface="Wingdings"/>
              </a:rPr>
              <a:t>mit</a:t>
            </a:r>
            <a:r>
              <a:rPr lang="nl-NL" sz="2400" dirty="0">
                <a:solidFill>
                  <a:srgbClr val="FF0000"/>
                </a:solidFill>
                <a:sym typeface="Wingdings"/>
              </a:rPr>
              <a:t>) </a:t>
            </a:r>
            <a:r>
              <a:rPr lang="nl-NL" sz="2400" dirty="0">
                <a:sym typeface="Wingdings"/>
              </a:rPr>
              <a:t>+ 2 </a:t>
            </a:r>
            <a:r>
              <a:rPr lang="nl-NL" sz="2400" dirty="0">
                <a:solidFill>
                  <a:srgbClr val="0070C0"/>
                </a:solidFill>
                <a:sym typeface="Wingdings"/>
              </a:rPr>
              <a:t>FADH</a:t>
            </a:r>
            <a:r>
              <a:rPr lang="nl-NL" sz="2400" baseline="-25000" dirty="0">
                <a:solidFill>
                  <a:srgbClr val="0070C0"/>
                </a:solidFill>
                <a:sym typeface="Wingdings"/>
              </a:rPr>
              <a:t>2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nl-NL" sz="2400" dirty="0">
              <a:sym typeface="Wingdings"/>
            </a:endParaRP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nl-NL" sz="2400" dirty="0">
                <a:sym typeface="Wingdings"/>
              </a:rPr>
              <a:t>4 ATP + 2*</a:t>
            </a:r>
            <a:r>
              <a:rPr lang="nl-NL" sz="2400" dirty="0">
                <a:solidFill>
                  <a:srgbClr val="0070C0"/>
                </a:solidFill>
                <a:sym typeface="Wingdings"/>
              </a:rPr>
              <a:t>1,5 </a:t>
            </a:r>
            <a:r>
              <a:rPr lang="nl-NL" sz="2400" dirty="0">
                <a:sym typeface="Wingdings"/>
              </a:rPr>
              <a:t>+ 8*</a:t>
            </a:r>
            <a:r>
              <a:rPr lang="nl-NL" sz="2400" dirty="0">
                <a:solidFill>
                  <a:srgbClr val="FF0000"/>
                </a:solidFill>
                <a:sym typeface="Wingdings"/>
              </a:rPr>
              <a:t>2,5</a:t>
            </a:r>
            <a:r>
              <a:rPr lang="nl-NL" sz="2400" dirty="0">
                <a:sym typeface="Wingdings"/>
              </a:rPr>
              <a:t> + 2*</a:t>
            </a:r>
            <a:r>
              <a:rPr lang="nl-NL" sz="2400" dirty="0">
                <a:solidFill>
                  <a:srgbClr val="0070C0"/>
                </a:solidFill>
                <a:sym typeface="Wingdings"/>
              </a:rPr>
              <a:t>1,5 </a:t>
            </a:r>
            <a:r>
              <a:rPr lang="nl-NL" sz="2400" dirty="0">
                <a:sym typeface="Wingdings"/>
              </a:rPr>
              <a:t>= 30 ATP</a:t>
            </a:r>
          </a:p>
        </p:txBody>
      </p:sp>
    </p:spTree>
    <p:extLst>
      <p:ext uri="{BB962C8B-B14F-4D97-AF65-F5344CB8AC3E}">
        <p14:creationId xmlns:p14="http://schemas.microsoft.com/office/powerpoint/2010/main" val="192488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400" dirty="0"/>
              <a:t>30 moleculen ATP gevormd, 26 door oxidatieve </a:t>
            </a:r>
            <a:r>
              <a:rPr lang="nl-NL" sz="2400" dirty="0" err="1"/>
              <a:t>fosforylatie</a:t>
            </a:r>
            <a:endParaRPr lang="nl-NL" sz="2400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580" y="1268760"/>
            <a:ext cx="7560840" cy="6327768"/>
          </a:xfrm>
        </p:spPr>
      </p:pic>
    </p:spTree>
    <p:extLst>
      <p:ext uri="{BB962C8B-B14F-4D97-AF65-F5344CB8AC3E}">
        <p14:creationId xmlns:p14="http://schemas.microsoft.com/office/powerpoint/2010/main" val="88077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dirty="0"/>
              <a:t>Regulatie van oxidatieve </a:t>
            </a:r>
            <a:r>
              <a:rPr lang="nl-NL" sz="3600" dirty="0" err="1"/>
              <a:t>fosforylatie</a:t>
            </a:r>
            <a:endParaRPr lang="nl-NL" sz="3600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432" y="1700808"/>
            <a:ext cx="5112568" cy="3575145"/>
          </a:xfrm>
        </p:spPr>
      </p:pic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37672" y="1556792"/>
            <a:ext cx="6334392" cy="2548880"/>
          </a:xfrm>
        </p:spPr>
        <p:txBody>
          <a:bodyPr/>
          <a:lstStyle/>
          <a:p>
            <a:r>
              <a:rPr lang="nl-NL" sz="2400" dirty="0"/>
              <a:t>Elektronentransport vindt alleen plaats als ATP nodig is (en er dus veel ADP in mitochondriën aanwezig is)</a:t>
            </a:r>
          </a:p>
          <a:p>
            <a:endParaRPr lang="nl-NL" sz="2400" dirty="0"/>
          </a:p>
          <a:p>
            <a:r>
              <a:rPr lang="nl-NL" sz="2400" dirty="0"/>
              <a:t>Zonder elektronentransport geen oxidatie van NADH en geen citroenzuurcyclus</a:t>
            </a:r>
          </a:p>
        </p:txBody>
      </p:sp>
    </p:spTree>
    <p:extLst>
      <p:ext uri="{BB962C8B-B14F-4D97-AF65-F5344CB8AC3E}">
        <p14:creationId xmlns:p14="http://schemas.microsoft.com/office/powerpoint/2010/main" val="1966286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Opdrachten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/>
              <a:t>20.2</a:t>
            </a:r>
          </a:p>
          <a:p>
            <a:r>
              <a:rPr lang="nl-NL" dirty="0"/>
              <a:t>20.6</a:t>
            </a:r>
          </a:p>
          <a:p>
            <a:r>
              <a:rPr lang="nl-NL"/>
              <a:t>20.9</a:t>
            </a:r>
            <a:endParaRPr lang="nl-NL" dirty="0"/>
          </a:p>
          <a:p>
            <a:r>
              <a:rPr lang="nl-NL" dirty="0"/>
              <a:t>20.11</a:t>
            </a:r>
          </a:p>
          <a:p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/>
              <a:t>21.2</a:t>
            </a:r>
          </a:p>
          <a:p>
            <a:r>
              <a:rPr lang="nl-NL" dirty="0"/>
              <a:t>21.3 (a en c)</a:t>
            </a:r>
          </a:p>
          <a:p>
            <a:r>
              <a:rPr lang="nl-NL" dirty="0"/>
              <a:t>21.4 (a en b)</a:t>
            </a:r>
          </a:p>
          <a:p>
            <a:r>
              <a:rPr lang="nl-NL" dirty="0"/>
              <a:t>21.5</a:t>
            </a:r>
          </a:p>
          <a:p>
            <a:r>
              <a:rPr lang="nl-NL" dirty="0"/>
              <a:t>21.14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07222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dirty="0"/>
              <a:t>Hoe worden elektronen omgezet in </a:t>
            </a:r>
            <a:r>
              <a:rPr lang="nl-NL" sz="3200" dirty="0">
                <a:hlinkClick r:id="rId2"/>
              </a:rPr>
              <a:t>ATP</a:t>
            </a:r>
            <a:r>
              <a:rPr lang="nl-NL" sz="3200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Tijdelijke aanduiding voor inhou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434" y="1566211"/>
            <a:ext cx="11161240" cy="502255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2855640" y="5085184"/>
            <a:ext cx="196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NADH en FADH</a:t>
            </a:r>
            <a:r>
              <a:rPr lang="nl-NL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9631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Samengevat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3068960"/>
            <a:ext cx="6408712" cy="3634656"/>
          </a:xfrm>
        </p:spPr>
      </p:pic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34434" y="1484784"/>
            <a:ext cx="11666222" cy="4525963"/>
          </a:xfrm>
        </p:spPr>
        <p:txBody>
          <a:bodyPr/>
          <a:lstStyle/>
          <a:p>
            <a:r>
              <a:rPr lang="nl-NL" dirty="0"/>
              <a:t>Elektronen van NADH naar O</a:t>
            </a:r>
            <a:r>
              <a:rPr lang="nl-NL" baseline="-25000" dirty="0"/>
              <a:t>2</a:t>
            </a:r>
          </a:p>
          <a:p>
            <a:r>
              <a:rPr lang="nl-NL" dirty="0"/>
              <a:t>Protonen van matrix naar tussenmembraanruimte </a:t>
            </a:r>
            <a:r>
              <a:rPr lang="nl-NL" dirty="0">
                <a:sym typeface="Wingdings"/>
              </a:rPr>
              <a:t> synthese ATP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686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dirty="0"/>
              <a:t>Hoe worden elektronen omgezet in ATP?</a:t>
            </a:r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1592271"/>
            <a:ext cx="8352928" cy="4683604"/>
          </a:xfrm>
        </p:spPr>
      </p:pic>
      <p:sp>
        <p:nvSpPr>
          <p:cNvPr id="4" name="Afgeronde rechthoek 3"/>
          <p:cNvSpPr/>
          <p:nvPr/>
        </p:nvSpPr>
        <p:spPr>
          <a:xfrm>
            <a:off x="1487488" y="1484784"/>
            <a:ext cx="9721080" cy="5112568"/>
          </a:xfrm>
          <a:prstGeom prst="roundRect">
            <a:avLst/>
          </a:prstGeom>
          <a:noFill/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/>
          <p:cNvSpPr txBox="1"/>
          <p:nvPr/>
        </p:nvSpPr>
        <p:spPr>
          <a:xfrm>
            <a:off x="9120336" y="1125539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buitenmembraan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8870967" y="219677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binnenmembraan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16138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Hoofdstuk 21: ATP synthese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34434" y="1556792"/>
            <a:ext cx="11090158" cy="4525963"/>
          </a:xfrm>
        </p:spPr>
        <p:txBody>
          <a:bodyPr/>
          <a:lstStyle/>
          <a:p>
            <a:r>
              <a:rPr lang="nl-NL" dirty="0"/>
              <a:t>Overdracht elektronen van NADH naar O</a:t>
            </a:r>
            <a:r>
              <a:rPr lang="nl-NL" baseline="-25000" dirty="0"/>
              <a:t>2</a:t>
            </a:r>
            <a:r>
              <a:rPr lang="nl-NL" dirty="0"/>
              <a:t> levert energie op: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Deze energie is omgezet in een protonengradiënt</a:t>
            </a:r>
          </a:p>
          <a:p>
            <a:r>
              <a:rPr lang="nl-NL" dirty="0"/>
              <a:t>En deze vervolgens gebruikt voor de productie van ATP: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2924944"/>
            <a:ext cx="7112590" cy="64807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596" y="5301209"/>
            <a:ext cx="7460627" cy="52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9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Protongradiënt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46" y="3717032"/>
            <a:ext cx="5616624" cy="2627776"/>
          </a:xfrm>
        </p:spPr>
      </p:pic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65149" y="1575095"/>
            <a:ext cx="11492418" cy="1900808"/>
          </a:xfrm>
        </p:spPr>
        <p:txBody>
          <a:bodyPr/>
          <a:lstStyle/>
          <a:p>
            <a:r>
              <a:rPr lang="nl-NL" dirty="0"/>
              <a:t>Verdeling van protonen aan beide kanten membraan is </a:t>
            </a:r>
            <a:br>
              <a:rPr lang="nl-NL" dirty="0"/>
            </a:br>
            <a:r>
              <a:rPr lang="nl-NL" dirty="0"/>
              <a:t>“</a:t>
            </a:r>
            <a:r>
              <a:rPr lang="nl-NL" i="1" dirty="0"/>
              <a:t>proton-</a:t>
            </a:r>
            <a:r>
              <a:rPr lang="nl-NL" i="1" dirty="0" err="1"/>
              <a:t>motive</a:t>
            </a:r>
            <a:r>
              <a:rPr lang="nl-NL" i="1" dirty="0"/>
              <a:t> force</a:t>
            </a:r>
            <a:r>
              <a:rPr lang="nl-NL" dirty="0"/>
              <a:t>”</a:t>
            </a:r>
          </a:p>
          <a:p>
            <a:r>
              <a:rPr lang="nl-NL" dirty="0"/>
              <a:t>Ladingsverschil (+/-) en chemisch verschil (pH)</a:t>
            </a:r>
          </a:p>
          <a:p>
            <a:r>
              <a:rPr lang="nl-NL" dirty="0"/>
              <a:t>ATP synthese loopt op totaal van deze twee</a:t>
            </a:r>
          </a:p>
        </p:txBody>
      </p:sp>
    </p:spTree>
    <p:extLst>
      <p:ext uri="{BB962C8B-B14F-4D97-AF65-F5344CB8AC3E}">
        <p14:creationId xmlns:p14="http://schemas.microsoft.com/office/powerpoint/2010/main" val="1153596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ATP </a:t>
            </a:r>
            <a:r>
              <a:rPr lang="nl-NL" dirty="0" err="1"/>
              <a:t>synthase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34434" y="1556792"/>
            <a:ext cx="6409638" cy="4525963"/>
          </a:xfrm>
        </p:spPr>
        <p:txBody>
          <a:bodyPr/>
          <a:lstStyle/>
          <a:p>
            <a:r>
              <a:rPr lang="nl-NL" dirty="0"/>
              <a:t>Groot enzymcomplex</a:t>
            </a:r>
          </a:p>
          <a:p>
            <a:r>
              <a:rPr lang="nl-NL" dirty="0"/>
              <a:t>F</a:t>
            </a:r>
            <a:r>
              <a:rPr lang="nl-NL" baseline="-25000" dirty="0"/>
              <a:t>0</a:t>
            </a:r>
            <a:r>
              <a:rPr lang="nl-NL" dirty="0"/>
              <a:t> in </a:t>
            </a:r>
            <a:r>
              <a:rPr lang="nl-NL" dirty="0" err="1"/>
              <a:t>binnenmembraan</a:t>
            </a:r>
            <a:endParaRPr lang="nl-NL" dirty="0"/>
          </a:p>
          <a:p>
            <a:pPr lvl="1"/>
            <a:r>
              <a:rPr lang="nl-NL" dirty="0"/>
              <a:t>a, b, c </a:t>
            </a:r>
          </a:p>
          <a:p>
            <a:r>
              <a:rPr lang="nl-NL" dirty="0"/>
              <a:t>F</a:t>
            </a:r>
            <a:r>
              <a:rPr lang="nl-NL" baseline="-25000" dirty="0"/>
              <a:t>1</a:t>
            </a:r>
            <a:r>
              <a:rPr lang="nl-NL" dirty="0"/>
              <a:t> in matrix</a:t>
            </a:r>
          </a:p>
          <a:p>
            <a:pPr lvl="1"/>
            <a:r>
              <a:rPr lang="nl-NL" dirty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nl-NL" baseline="-25000" dirty="0">
                <a:latin typeface="Symbol" charset="2"/>
                <a:ea typeface="Symbol" charset="2"/>
                <a:cs typeface="Symbol" charset="2"/>
              </a:rPr>
              <a:t>3</a:t>
            </a:r>
            <a:r>
              <a:rPr lang="nl-NL" dirty="0">
                <a:latin typeface="Symbol" charset="2"/>
                <a:ea typeface="Symbol" charset="2"/>
                <a:cs typeface="Symbol" charset="2"/>
              </a:rPr>
              <a:t>, b</a:t>
            </a:r>
            <a:r>
              <a:rPr lang="nl-NL" baseline="-25000" dirty="0">
                <a:latin typeface="Symbol" charset="2"/>
                <a:ea typeface="Symbol" charset="2"/>
                <a:cs typeface="Symbol" charset="2"/>
              </a:rPr>
              <a:t>3</a:t>
            </a:r>
            <a:r>
              <a:rPr lang="nl-NL" dirty="0">
                <a:latin typeface="Symbol" charset="2"/>
                <a:ea typeface="Symbol" charset="2"/>
                <a:cs typeface="Symbol" charset="2"/>
              </a:rPr>
              <a:t>, g, d, e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6" y="1946742"/>
            <a:ext cx="5980031" cy="3746062"/>
          </a:xfrm>
        </p:spPr>
      </p:pic>
    </p:spTree>
    <p:extLst>
      <p:ext uri="{BB962C8B-B14F-4D97-AF65-F5344CB8AC3E}">
        <p14:creationId xmlns:p14="http://schemas.microsoft.com/office/powerpoint/2010/main" val="1816977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Reactie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60711" y="1484784"/>
            <a:ext cx="10703841" cy="4525963"/>
          </a:xfrm>
        </p:spPr>
        <p:txBody>
          <a:bodyPr/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nl-NL" dirty="0"/>
              <a:t>ADP</a:t>
            </a:r>
            <a:r>
              <a:rPr lang="nl-NL" baseline="30000" dirty="0"/>
              <a:t>3-</a:t>
            </a:r>
            <a:r>
              <a:rPr lang="nl-NL" dirty="0"/>
              <a:t> + HPO</a:t>
            </a:r>
            <a:r>
              <a:rPr lang="nl-NL" baseline="-25000" dirty="0"/>
              <a:t>4</a:t>
            </a:r>
            <a:r>
              <a:rPr lang="nl-NL" baseline="30000" dirty="0"/>
              <a:t>2-</a:t>
            </a:r>
            <a:r>
              <a:rPr lang="nl-NL" dirty="0"/>
              <a:t> + H+ ⇄ ATP</a:t>
            </a:r>
            <a:r>
              <a:rPr lang="nl-NL" baseline="30000" dirty="0"/>
              <a:t>4-</a:t>
            </a:r>
            <a:r>
              <a:rPr lang="nl-NL" dirty="0"/>
              <a:t> + H</a:t>
            </a:r>
            <a:r>
              <a:rPr lang="nl-NL" baseline="-25000" dirty="0"/>
              <a:t>2</a:t>
            </a:r>
            <a:r>
              <a:rPr lang="nl-NL" dirty="0"/>
              <a:t>O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nl-NL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nl-NL" dirty="0"/>
              <a:t>Deze reactie gebeurt in 3 stappen:</a:t>
            </a: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nl-NL" dirty="0"/>
              <a:t>Vasthouden van ADP en P</a:t>
            </a:r>
            <a:r>
              <a:rPr lang="nl-NL" baseline="-25000" dirty="0"/>
              <a:t>i</a:t>
            </a: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nl-NL" dirty="0"/>
              <a:t>Synthese van ATP</a:t>
            </a: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NL" dirty="0"/>
              <a:t>Loslaten van ATP en binden ADP en P</a:t>
            </a:r>
            <a:r>
              <a:rPr lang="nl-NL" baseline="-25000" dirty="0"/>
              <a:t>i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nl-NL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Elke stap gebeurt in een andere </a:t>
            </a:r>
            <a:r>
              <a:rPr lang="nl-NL" dirty="0" err="1"/>
              <a:t>subunit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7689661"/>
      </p:ext>
    </p:extLst>
  </p:cSld>
  <p:clrMapOvr>
    <a:masterClrMapping/>
  </p:clrMapOvr>
</p:sld>
</file>

<file path=ppt/theme/theme1.xml><?xml version="1.0" encoding="utf-8"?>
<a:theme xmlns:a="http://schemas.openxmlformats.org/drawingml/2006/main" name="Hanze MD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Hanze MD</Template>
  <TotalTime>21593</TotalTime>
  <Words>911</Words>
  <Application>Microsoft Macintosh PowerPoint</Application>
  <PresentationFormat>Breedbeeld</PresentationFormat>
  <Paragraphs>165</Paragraphs>
  <Slides>29</Slides>
  <Notes>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29</vt:i4>
      </vt:variant>
    </vt:vector>
  </HeadingPairs>
  <TitlesOfParts>
    <vt:vector size="32" baseType="lpstr">
      <vt:lpstr>Arial</vt:lpstr>
      <vt:lpstr>Symbol</vt:lpstr>
      <vt:lpstr>Hanze MD</vt:lpstr>
      <vt:lpstr>Biochemie 2</vt:lpstr>
      <vt:lpstr>Hoofdstuk 20-21</vt:lpstr>
      <vt:lpstr>Hoe worden elektronen omgezet in ATP?</vt:lpstr>
      <vt:lpstr>Samengevat</vt:lpstr>
      <vt:lpstr>Hoe worden elektronen omgezet in ATP?</vt:lpstr>
      <vt:lpstr>Hoofdstuk 21: ATP synthese</vt:lpstr>
      <vt:lpstr>Protongradiënt</vt:lpstr>
      <vt:lpstr>ATP synthase</vt:lpstr>
      <vt:lpstr>Reactie</vt:lpstr>
      <vt:lpstr>ATP synthase is een motor (1:48)</vt:lpstr>
      <vt:lpstr>Motor in detail</vt:lpstr>
      <vt:lpstr>ATP synthese cyclus</vt:lpstr>
      <vt:lpstr>Aandrijven van de motor </vt:lpstr>
      <vt:lpstr>Aandrijven van de motor </vt:lpstr>
      <vt:lpstr>Aandrijven van de motor </vt:lpstr>
      <vt:lpstr>Organisatie in mitochondriën</vt:lpstr>
      <vt:lpstr>Overzicht</vt:lpstr>
      <vt:lpstr>Transport van en naar mitochondriën</vt:lpstr>
      <vt:lpstr>NADH</vt:lpstr>
      <vt:lpstr>NADH: glycerol 3-fosfaat shuttle</vt:lpstr>
      <vt:lpstr>NADH: glycerol 3-fosfaat shuttle</vt:lpstr>
      <vt:lpstr>ADP/ATP</vt:lpstr>
      <vt:lpstr>Mitochondriale transporters</vt:lpstr>
      <vt:lpstr>Hoeveel ATP levert 1 NADH?</vt:lpstr>
      <vt:lpstr>Hoeveel ATP levert 1 FADH2?</vt:lpstr>
      <vt:lpstr>Eindresultaat van de oxidatie van glucose</vt:lpstr>
      <vt:lpstr>30 moleculen ATP gevormd, 26 door oxidatieve fosforylatie</vt:lpstr>
      <vt:lpstr>Regulatie van oxidatieve fosforylatie</vt:lpstr>
      <vt:lpstr>Opdrachten</vt:lpstr>
    </vt:vector>
  </TitlesOfParts>
  <Manager/>
  <Company>Hanzehogeschool Groningen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Drayer</dc:creator>
  <cp:keywords/>
  <dc:description/>
  <cp:lastModifiedBy>Nabuurs SM, Sanne</cp:lastModifiedBy>
  <cp:revision>261</cp:revision>
  <cp:lastPrinted>2013-12-02T09:57:51Z</cp:lastPrinted>
  <dcterms:created xsi:type="dcterms:W3CDTF">2008-03-03T15:12:32Z</dcterms:created>
  <dcterms:modified xsi:type="dcterms:W3CDTF">2022-01-13T09:22:51Z</dcterms:modified>
  <cp:category/>
</cp:coreProperties>
</file>